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11"/>
  </p:notesMasterIdLst>
  <p:handoutMasterIdLst>
    <p:handoutMasterId r:id="rId12"/>
  </p:handoutMasterIdLst>
  <p:sldIdLst>
    <p:sldId id="256" r:id="rId5"/>
    <p:sldId id="257" r:id="rId6"/>
    <p:sldId id="258" r:id="rId7"/>
    <p:sldId id="259" r:id="rId8"/>
    <p:sldId id="260"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 d="1"/>
        <a:sy n="1" d="1"/>
      </p:scale>
      <p:origin x="0" y="0"/>
    </p:cViewPr>
  </p:notesTextViewPr>
  <p:notesViewPr>
    <p:cSldViewPr>
      <p:cViewPr varScale="1">
        <p:scale>
          <a:sx n="67" d="100"/>
          <a:sy n="67" d="100"/>
        </p:scale>
        <p:origin x="-3168"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72494F-F471-49D5-B2C7-A5D67F44C139}" type="doc">
      <dgm:prSet loTypeId="urn:microsoft.com/office/officeart/2005/8/layout/matrix2" loCatId="matrix" qsTypeId="urn:microsoft.com/office/officeart/2005/8/quickstyle/simple5" qsCatId="simple" csTypeId="urn:microsoft.com/office/officeart/2005/8/colors/accent0_1" csCatId="mainScheme" phldr="1"/>
      <dgm:spPr/>
      <dgm:t>
        <a:bodyPr/>
        <a:lstStyle/>
        <a:p>
          <a:endParaRPr lang="en-US"/>
        </a:p>
      </dgm:t>
    </dgm:pt>
    <dgm:pt modelId="{6FAB216A-1BE0-4382-9F1F-6EFF4DFF0781}">
      <dgm:prSet phldrT="[Κείμενο]"/>
      <dgm:spPr/>
      <dgm:t>
        <a:bodyPr/>
        <a:lstStyle/>
        <a:p>
          <a:r>
            <a:rPr lang="el-GR" dirty="0" smtClean="0"/>
            <a:t>Θα αδυνάτιζαν οι σκελετικοί μύες. </a:t>
          </a:r>
          <a:endParaRPr lang="en-US" dirty="0"/>
        </a:p>
      </dgm:t>
    </dgm:pt>
    <dgm:pt modelId="{631596A0-41D3-428D-8BA9-13A6C841BB07}" type="parTrans" cxnId="{DEFF5F7F-56D2-4E0E-9E81-7E3C6725B5A3}">
      <dgm:prSet/>
      <dgm:spPr/>
      <dgm:t>
        <a:bodyPr/>
        <a:lstStyle/>
        <a:p>
          <a:endParaRPr lang="en-US"/>
        </a:p>
      </dgm:t>
    </dgm:pt>
    <dgm:pt modelId="{1DC146C2-1597-4AAA-95EA-463586E0AFAE}" type="sibTrans" cxnId="{DEFF5F7F-56D2-4E0E-9E81-7E3C6725B5A3}">
      <dgm:prSet/>
      <dgm:spPr/>
      <dgm:t>
        <a:bodyPr/>
        <a:lstStyle/>
        <a:p>
          <a:endParaRPr lang="en-US"/>
        </a:p>
      </dgm:t>
    </dgm:pt>
    <dgm:pt modelId="{6012C6B8-BD20-406E-9A64-B9672F3A71EE}">
      <dgm:prSet phldrT="[Κείμενο]"/>
      <dgm:spPr/>
      <dgm:t>
        <a:bodyPr/>
        <a:lstStyle/>
        <a:p>
          <a:r>
            <a:rPr lang="el-GR" dirty="0" smtClean="0"/>
            <a:t>Θα αδυνάτιζε η καρδιά και το αίμα μας δε θα κατανεμόταν σωστά.</a:t>
          </a:r>
          <a:endParaRPr lang="en-US" dirty="0"/>
        </a:p>
      </dgm:t>
    </dgm:pt>
    <dgm:pt modelId="{293949FD-4EEF-4226-B171-9ECF1082F72E}" type="parTrans" cxnId="{86C262C9-E6BE-4816-9F4E-1464727308B9}">
      <dgm:prSet/>
      <dgm:spPr/>
      <dgm:t>
        <a:bodyPr/>
        <a:lstStyle/>
        <a:p>
          <a:endParaRPr lang="en-US"/>
        </a:p>
      </dgm:t>
    </dgm:pt>
    <dgm:pt modelId="{CCBC7C44-DD57-439F-85E6-E7D6BEE81B2D}" type="sibTrans" cxnId="{86C262C9-E6BE-4816-9F4E-1464727308B9}">
      <dgm:prSet/>
      <dgm:spPr/>
      <dgm:t>
        <a:bodyPr/>
        <a:lstStyle/>
        <a:p>
          <a:endParaRPr lang="en-US"/>
        </a:p>
      </dgm:t>
    </dgm:pt>
    <dgm:pt modelId="{D5DCFE31-7169-4F78-AC6C-F55F7BEAE1CD}">
      <dgm:prSet phldrT="[Κείμενο]"/>
      <dgm:spPr/>
      <dgm:t>
        <a:bodyPr/>
        <a:lstStyle/>
        <a:p>
          <a:r>
            <a:rPr lang="el-GR" dirty="0" smtClean="0"/>
            <a:t>Το ανοσοποιητικό σύστημα θα κατέρρεε σταδιακά, αφήνοντάς μας απροστάτευτους από μολύνσεις.</a:t>
          </a:r>
          <a:endParaRPr lang="en-US" dirty="0"/>
        </a:p>
      </dgm:t>
    </dgm:pt>
    <dgm:pt modelId="{A1C7E71A-1CAC-492E-A6CE-40A4E05A56EF}" type="parTrans" cxnId="{F63D8EB2-6852-4225-989E-653C1163FFBA}">
      <dgm:prSet/>
      <dgm:spPr/>
      <dgm:t>
        <a:bodyPr/>
        <a:lstStyle/>
        <a:p>
          <a:endParaRPr lang="en-US"/>
        </a:p>
      </dgm:t>
    </dgm:pt>
    <dgm:pt modelId="{CED5ADE9-A4CC-4B44-A739-5ADF761CB26C}" type="sibTrans" cxnId="{F63D8EB2-6852-4225-989E-653C1163FFBA}">
      <dgm:prSet/>
      <dgm:spPr/>
      <dgm:t>
        <a:bodyPr/>
        <a:lstStyle/>
        <a:p>
          <a:endParaRPr lang="en-US"/>
        </a:p>
      </dgm:t>
    </dgm:pt>
    <dgm:pt modelId="{5BAE9E86-AD72-4B66-8740-6A31E5E00910}">
      <dgm:prSet/>
      <dgm:spPr/>
      <dgm:t>
        <a:bodyPr/>
        <a:lstStyle/>
        <a:p>
          <a:r>
            <a:rPr lang="el-GR" dirty="0" smtClean="0"/>
            <a:t>Τα οστά θα έχαναν την πυκνότητα τους.</a:t>
          </a:r>
          <a:endParaRPr lang="en-US" dirty="0"/>
        </a:p>
      </dgm:t>
    </dgm:pt>
    <dgm:pt modelId="{CC29780A-507F-484F-8384-6AF60555B339}" type="parTrans" cxnId="{540E6F94-8A83-44C0-B0B6-BDAD901C2106}">
      <dgm:prSet/>
      <dgm:spPr/>
      <dgm:t>
        <a:bodyPr/>
        <a:lstStyle/>
        <a:p>
          <a:endParaRPr lang="en-US"/>
        </a:p>
      </dgm:t>
    </dgm:pt>
    <dgm:pt modelId="{998D00B5-6366-4408-9A5D-944C9B6329BF}" type="sibTrans" cxnId="{540E6F94-8A83-44C0-B0B6-BDAD901C2106}">
      <dgm:prSet/>
      <dgm:spPr/>
      <dgm:t>
        <a:bodyPr/>
        <a:lstStyle/>
        <a:p>
          <a:endParaRPr lang="en-US"/>
        </a:p>
      </dgm:t>
    </dgm:pt>
    <dgm:pt modelId="{402264B9-6894-42E2-9418-362490EEF2E4}" type="pres">
      <dgm:prSet presAssocID="{6D72494F-F471-49D5-B2C7-A5D67F44C139}" presName="matrix" presStyleCnt="0">
        <dgm:presLayoutVars>
          <dgm:chMax val="1"/>
          <dgm:dir/>
          <dgm:resizeHandles val="exact"/>
        </dgm:presLayoutVars>
      </dgm:prSet>
      <dgm:spPr/>
    </dgm:pt>
    <dgm:pt modelId="{D884B94B-54A9-4239-B0CB-319798CCDF83}" type="pres">
      <dgm:prSet presAssocID="{6D72494F-F471-49D5-B2C7-A5D67F44C139}" presName="axisShape" presStyleLbl="bgShp" presStyleIdx="0" presStyleCnt="1"/>
      <dgm:spPr/>
    </dgm:pt>
    <dgm:pt modelId="{45A45D60-D6E3-4975-BD36-9FCB730729CB}" type="pres">
      <dgm:prSet presAssocID="{6D72494F-F471-49D5-B2C7-A5D67F44C139}" presName="rect1" presStyleLbl="node1" presStyleIdx="0" presStyleCnt="4">
        <dgm:presLayoutVars>
          <dgm:chMax val="0"/>
          <dgm:chPref val="0"/>
          <dgm:bulletEnabled val="1"/>
        </dgm:presLayoutVars>
      </dgm:prSet>
      <dgm:spPr/>
    </dgm:pt>
    <dgm:pt modelId="{389C8A85-E4AD-489E-8B4C-6C86514C8FDE}" type="pres">
      <dgm:prSet presAssocID="{6D72494F-F471-49D5-B2C7-A5D67F44C139}" presName="rect2" presStyleLbl="node1" presStyleIdx="1" presStyleCnt="4">
        <dgm:presLayoutVars>
          <dgm:chMax val="0"/>
          <dgm:chPref val="0"/>
          <dgm:bulletEnabled val="1"/>
        </dgm:presLayoutVars>
      </dgm:prSet>
      <dgm:spPr/>
      <dgm:t>
        <a:bodyPr/>
        <a:lstStyle/>
        <a:p>
          <a:endParaRPr lang="en-US"/>
        </a:p>
      </dgm:t>
    </dgm:pt>
    <dgm:pt modelId="{DCAF8955-3F41-4FC8-A83D-E33156740307}" type="pres">
      <dgm:prSet presAssocID="{6D72494F-F471-49D5-B2C7-A5D67F44C139}" presName="rect3" presStyleLbl="node1" presStyleIdx="2" presStyleCnt="4">
        <dgm:presLayoutVars>
          <dgm:chMax val="0"/>
          <dgm:chPref val="0"/>
          <dgm:bulletEnabled val="1"/>
        </dgm:presLayoutVars>
      </dgm:prSet>
      <dgm:spPr/>
      <dgm:t>
        <a:bodyPr/>
        <a:lstStyle/>
        <a:p>
          <a:endParaRPr lang="en-US"/>
        </a:p>
      </dgm:t>
    </dgm:pt>
    <dgm:pt modelId="{256570C5-0AA0-4481-86C5-C23FEAE0665E}" type="pres">
      <dgm:prSet presAssocID="{6D72494F-F471-49D5-B2C7-A5D67F44C139}" presName="rect4" presStyleLbl="node1" presStyleIdx="3" presStyleCnt="4">
        <dgm:presLayoutVars>
          <dgm:chMax val="0"/>
          <dgm:chPref val="0"/>
          <dgm:bulletEnabled val="1"/>
        </dgm:presLayoutVars>
      </dgm:prSet>
      <dgm:spPr/>
      <dgm:t>
        <a:bodyPr/>
        <a:lstStyle/>
        <a:p>
          <a:endParaRPr lang="en-US"/>
        </a:p>
      </dgm:t>
    </dgm:pt>
  </dgm:ptLst>
  <dgm:cxnLst>
    <dgm:cxn modelId="{540E6F94-8A83-44C0-B0B6-BDAD901C2106}" srcId="{6D72494F-F471-49D5-B2C7-A5D67F44C139}" destId="{5BAE9E86-AD72-4B66-8740-6A31E5E00910}" srcOrd="3" destOrd="0" parTransId="{CC29780A-507F-484F-8384-6AF60555B339}" sibTransId="{998D00B5-6366-4408-9A5D-944C9B6329BF}"/>
    <dgm:cxn modelId="{DEFF5F7F-56D2-4E0E-9E81-7E3C6725B5A3}" srcId="{6D72494F-F471-49D5-B2C7-A5D67F44C139}" destId="{6FAB216A-1BE0-4382-9F1F-6EFF4DFF0781}" srcOrd="0" destOrd="0" parTransId="{631596A0-41D3-428D-8BA9-13A6C841BB07}" sibTransId="{1DC146C2-1597-4AAA-95EA-463586E0AFAE}"/>
    <dgm:cxn modelId="{C2B4027E-D810-4028-AC20-F14E5693FF7F}" type="presOf" srcId="{D5DCFE31-7169-4F78-AC6C-F55F7BEAE1CD}" destId="{DCAF8955-3F41-4FC8-A83D-E33156740307}" srcOrd="0" destOrd="0" presId="urn:microsoft.com/office/officeart/2005/8/layout/matrix2"/>
    <dgm:cxn modelId="{DC715DB3-F1AC-471D-8E1B-69BA68A94337}" type="presOf" srcId="{6D72494F-F471-49D5-B2C7-A5D67F44C139}" destId="{402264B9-6894-42E2-9418-362490EEF2E4}" srcOrd="0" destOrd="0" presId="urn:microsoft.com/office/officeart/2005/8/layout/matrix2"/>
    <dgm:cxn modelId="{89D8D58D-5BD9-4336-96C8-8FA526805686}" type="presOf" srcId="{6012C6B8-BD20-406E-9A64-B9672F3A71EE}" destId="{389C8A85-E4AD-489E-8B4C-6C86514C8FDE}" srcOrd="0" destOrd="0" presId="urn:microsoft.com/office/officeart/2005/8/layout/matrix2"/>
    <dgm:cxn modelId="{915EEDB7-3350-4EFD-9BF6-986891852D5A}" type="presOf" srcId="{5BAE9E86-AD72-4B66-8740-6A31E5E00910}" destId="{256570C5-0AA0-4481-86C5-C23FEAE0665E}" srcOrd="0" destOrd="0" presId="urn:microsoft.com/office/officeart/2005/8/layout/matrix2"/>
    <dgm:cxn modelId="{F63D8EB2-6852-4225-989E-653C1163FFBA}" srcId="{6D72494F-F471-49D5-B2C7-A5D67F44C139}" destId="{D5DCFE31-7169-4F78-AC6C-F55F7BEAE1CD}" srcOrd="2" destOrd="0" parTransId="{A1C7E71A-1CAC-492E-A6CE-40A4E05A56EF}" sibTransId="{CED5ADE9-A4CC-4B44-A739-5ADF761CB26C}"/>
    <dgm:cxn modelId="{EA30D91A-C358-4979-991C-275483872458}" type="presOf" srcId="{6FAB216A-1BE0-4382-9F1F-6EFF4DFF0781}" destId="{45A45D60-D6E3-4975-BD36-9FCB730729CB}" srcOrd="0" destOrd="0" presId="urn:microsoft.com/office/officeart/2005/8/layout/matrix2"/>
    <dgm:cxn modelId="{86C262C9-E6BE-4816-9F4E-1464727308B9}" srcId="{6D72494F-F471-49D5-B2C7-A5D67F44C139}" destId="{6012C6B8-BD20-406E-9A64-B9672F3A71EE}" srcOrd="1" destOrd="0" parTransId="{293949FD-4EEF-4226-B171-9ECF1082F72E}" sibTransId="{CCBC7C44-DD57-439F-85E6-E7D6BEE81B2D}"/>
    <dgm:cxn modelId="{DD97E272-4DE4-4F44-AFF8-38F9C9445796}" type="presParOf" srcId="{402264B9-6894-42E2-9418-362490EEF2E4}" destId="{D884B94B-54A9-4239-B0CB-319798CCDF83}" srcOrd="0" destOrd="0" presId="urn:microsoft.com/office/officeart/2005/8/layout/matrix2"/>
    <dgm:cxn modelId="{010AF39E-A802-4257-8E43-8817B1ED2E99}" type="presParOf" srcId="{402264B9-6894-42E2-9418-362490EEF2E4}" destId="{45A45D60-D6E3-4975-BD36-9FCB730729CB}" srcOrd="1" destOrd="0" presId="urn:microsoft.com/office/officeart/2005/8/layout/matrix2"/>
    <dgm:cxn modelId="{BE524503-4465-420E-B091-F6D3AB6D2DB2}" type="presParOf" srcId="{402264B9-6894-42E2-9418-362490EEF2E4}" destId="{389C8A85-E4AD-489E-8B4C-6C86514C8FDE}" srcOrd="2" destOrd="0" presId="urn:microsoft.com/office/officeart/2005/8/layout/matrix2"/>
    <dgm:cxn modelId="{13E75D95-8709-4C55-9FC2-941CDE71E37E}" type="presParOf" srcId="{402264B9-6894-42E2-9418-362490EEF2E4}" destId="{DCAF8955-3F41-4FC8-A83D-E33156740307}" srcOrd="3" destOrd="0" presId="urn:microsoft.com/office/officeart/2005/8/layout/matrix2"/>
    <dgm:cxn modelId="{DA9A7AA9-F37C-43A7-95B2-63D6DF22F35C}" type="presParOf" srcId="{402264B9-6894-42E2-9418-362490EEF2E4}" destId="{256570C5-0AA0-4481-86C5-C23FEAE0665E}"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84B94B-54A9-4239-B0CB-319798CCDF83}">
      <dsp:nvSpPr>
        <dsp:cNvPr id="0" name=""/>
        <dsp:cNvSpPr/>
      </dsp:nvSpPr>
      <dsp:spPr>
        <a:xfrm>
          <a:off x="1016000" y="0"/>
          <a:ext cx="4064000" cy="4064000"/>
        </a:xfrm>
        <a:prstGeom prst="quadArrow">
          <a:avLst>
            <a:gd name="adj1" fmla="val 2000"/>
            <a:gd name="adj2" fmla="val 4000"/>
            <a:gd name="adj3" fmla="val 5000"/>
          </a:avLst>
        </a:prstGeom>
        <a:solidFill>
          <a:schemeClr val="dk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5A45D60-D6E3-4975-BD36-9FCB730729CB}">
      <dsp:nvSpPr>
        <dsp:cNvPr id="0" name=""/>
        <dsp:cNvSpPr/>
      </dsp:nvSpPr>
      <dsp:spPr>
        <a:xfrm>
          <a:off x="1280160" y="264160"/>
          <a:ext cx="1625600" cy="16256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t>Θα αδυνάτιζαν οι σκελετικοί μύες. </a:t>
          </a:r>
          <a:endParaRPr lang="en-US" sz="1400" kern="1200" dirty="0"/>
        </a:p>
      </dsp:txBody>
      <dsp:txXfrm>
        <a:off x="1359515" y="343515"/>
        <a:ext cx="1466890" cy="1466890"/>
      </dsp:txXfrm>
    </dsp:sp>
    <dsp:sp modelId="{389C8A85-E4AD-489E-8B4C-6C86514C8FDE}">
      <dsp:nvSpPr>
        <dsp:cNvPr id="0" name=""/>
        <dsp:cNvSpPr/>
      </dsp:nvSpPr>
      <dsp:spPr>
        <a:xfrm>
          <a:off x="3190240" y="264160"/>
          <a:ext cx="1625600" cy="16256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t>Θα αδυνάτιζε η καρδιά και το αίμα μας δε θα κατανεμόταν σωστά.</a:t>
          </a:r>
          <a:endParaRPr lang="en-US" sz="1400" kern="1200" dirty="0"/>
        </a:p>
      </dsp:txBody>
      <dsp:txXfrm>
        <a:off x="3269595" y="343515"/>
        <a:ext cx="1466890" cy="1466890"/>
      </dsp:txXfrm>
    </dsp:sp>
    <dsp:sp modelId="{DCAF8955-3F41-4FC8-A83D-E33156740307}">
      <dsp:nvSpPr>
        <dsp:cNvPr id="0" name=""/>
        <dsp:cNvSpPr/>
      </dsp:nvSpPr>
      <dsp:spPr>
        <a:xfrm>
          <a:off x="1280160" y="2174240"/>
          <a:ext cx="1625600" cy="16256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t>Το ανοσοποιητικό σύστημα θα κατέρρεε σταδιακά, αφήνοντάς μας απροστάτευτους από μολύνσεις.</a:t>
          </a:r>
          <a:endParaRPr lang="en-US" sz="1400" kern="1200" dirty="0"/>
        </a:p>
      </dsp:txBody>
      <dsp:txXfrm>
        <a:off x="1359515" y="2253595"/>
        <a:ext cx="1466890" cy="1466890"/>
      </dsp:txXfrm>
    </dsp:sp>
    <dsp:sp modelId="{256570C5-0AA0-4481-86C5-C23FEAE0665E}">
      <dsp:nvSpPr>
        <dsp:cNvPr id="0" name=""/>
        <dsp:cNvSpPr/>
      </dsp:nvSpPr>
      <dsp:spPr>
        <a:xfrm>
          <a:off x="3190240" y="2174240"/>
          <a:ext cx="1625600" cy="162560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t>Τα οστά θα έχαναν την πυκνότητα τους.</a:t>
          </a:r>
          <a:endParaRPr lang="en-US" sz="1400" kern="1200" dirty="0"/>
        </a:p>
      </dsp:txBody>
      <dsp:txXfrm>
        <a:off x="3269595" y="2253595"/>
        <a:ext cx="1466890" cy="1466890"/>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29E2354-9347-45C9-9146-5890BDB1E75F}" type="datetimeFigureOut">
              <a:rPr lang="en-US" smtClean="0"/>
              <a:t>23-Apr-18</a:t>
            </a:fld>
            <a:endParaRPr lang="en-US"/>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1EA7C2-6BC1-46C2-B4CE-7A64D6DAA20A}" type="slidenum">
              <a:rPr lang="en-US" smtClean="0"/>
              <a:t>‹#›</a:t>
            </a:fld>
            <a:endParaRPr lang="en-US"/>
          </a:p>
        </p:txBody>
      </p:sp>
    </p:spTree>
    <p:extLst>
      <p:ext uri="{BB962C8B-B14F-4D97-AF65-F5344CB8AC3E}">
        <p14:creationId xmlns:p14="http://schemas.microsoft.com/office/powerpoint/2010/main" val="225957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A41CBF-6AA5-4E41-8C06-AC7CF18F8CA9}" type="datetimeFigureOut">
              <a:rPr lang="en-US" smtClean="0"/>
              <a:t>23-Apr-18</a:t>
            </a:fld>
            <a:endParaRPr lang="en-US"/>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E08BC2-C702-4A7C-A963-18B97914EA72}" type="slidenum">
              <a:rPr lang="en-US" smtClean="0"/>
              <a:t>‹#›</a:t>
            </a:fld>
            <a:endParaRPr lang="en-US"/>
          </a:p>
        </p:txBody>
      </p:sp>
    </p:spTree>
    <p:extLst>
      <p:ext uri="{BB962C8B-B14F-4D97-AF65-F5344CB8AC3E}">
        <p14:creationId xmlns:p14="http://schemas.microsoft.com/office/powerpoint/2010/main" val="423449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371600" y="0"/>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143000" y="3886200"/>
            <a:ext cx="6629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DB020890-F4DC-44A4-9113-B5F9CEAB1751}"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dirty="0" smtClean="0"/>
              <a:t>Η Βαρύτητα</a:t>
            </a:r>
            <a:endParaRPr lang="en-US" dirty="0"/>
          </a:p>
        </p:txBody>
      </p:sp>
      <p:sp>
        <p:nvSpPr>
          <p:cNvPr id="6" name="Θέση αριθμού διαφάνειας 5"/>
          <p:cNvSpPr>
            <a:spLocks noGrp="1"/>
          </p:cNvSpPr>
          <p:nvPr>
            <p:ph type="sldNum" sz="quarter" idx="12"/>
          </p:nvPr>
        </p:nvSpPr>
        <p:spPr/>
        <p:txBody>
          <a:bodyPr/>
          <a:lstStyle>
            <a:lvl1pPr>
              <a:defRPr/>
            </a:lvl1pPr>
          </a:lstStyle>
          <a:p>
            <a:endParaRPr lang="en-US" dirty="0"/>
          </a:p>
        </p:txBody>
      </p:sp>
    </p:spTree>
    <p:extLst>
      <p:ext uri="{BB962C8B-B14F-4D97-AF65-F5344CB8AC3E}">
        <p14:creationId xmlns:p14="http://schemas.microsoft.com/office/powerpoint/2010/main" val="418376467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F541B303-3039-4E31-B3A1-6AA439800622}"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3485000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6AEA802B-848F-4633-82A5-D247B010EF92}"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2442122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FE93C317-C5D7-4DA6-9422-4DCF6C2B1B8E}"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20897743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1F9AE056-7F18-47F3-B595-02D14FC69FF0}"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858902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01B53C9F-D34C-4D0C-829D-3090F5815024}"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3459090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76A18912-805D-4661-8A62-303F3A49EF79}"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578083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179421AB-AF4E-4818-A741-7D1C67503AF0}" type="datetime1">
              <a:rPr lang="en-US" smtClean="0"/>
              <a:t>23-Apr-18</a:t>
            </a:fld>
            <a:endParaRPr lang="en-US"/>
          </a:p>
        </p:txBody>
      </p:sp>
      <p:sp>
        <p:nvSpPr>
          <p:cNvPr id="8" name="Θέση υποσέλιδου 7"/>
          <p:cNvSpPr>
            <a:spLocks noGrp="1"/>
          </p:cNvSpPr>
          <p:nvPr>
            <p:ph type="ftr" sz="quarter" idx="11"/>
          </p:nvPr>
        </p:nvSpPr>
        <p:spPr/>
        <p:txBody>
          <a:bodyPr/>
          <a:lstStyle/>
          <a:p>
            <a:r>
              <a:rPr lang="el-GR" smtClean="0"/>
              <a:t>Η Βαρύτητα</a:t>
            </a:r>
            <a:endParaRPr lang="en-US"/>
          </a:p>
        </p:txBody>
      </p:sp>
      <p:sp>
        <p:nvSpPr>
          <p:cNvPr id="9" name="Θέση αριθμού διαφάνειας 8"/>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2711539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9553E8A6-F2EC-4A66-B0A7-1D692E2E0712}" type="datetime1">
              <a:rPr lang="en-US" smtClean="0"/>
              <a:t>23-Apr-18</a:t>
            </a:fld>
            <a:endParaRPr lang="en-US"/>
          </a:p>
        </p:txBody>
      </p:sp>
      <p:sp>
        <p:nvSpPr>
          <p:cNvPr id="4" name="Θέση υποσέλιδου 3"/>
          <p:cNvSpPr>
            <a:spLocks noGrp="1"/>
          </p:cNvSpPr>
          <p:nvPr>
            <p:ph type="ftr" sz="quarter" idx="11"/>
          </p:nvPr>
        </p:nvSpPr>
        <p:spPr/>
        <p:txBody>
          <a:bodyPr/>
          <a:lstStyle/>
          <a:p>
            <a:r>
              <a:rPr lang="el-GR" smtClean="0"/>
              <a:t>Η Βαρύτητα</a:t>
            </a:r>
            <a:endParaRPr lang="en-US"/>
          </a:p>
        </p:txBody>
      </p:sp>
      <p:sp>
        <p:nvSpPr>
          <p:cNvPr id="5" name="Θέση αριθμού διαφάνειας 4"/>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29800570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70E3489-581E-443F-9142-523CB72C3FFC}" type="datetime1">
              <a:rPr lang="en-US" smtClean="0"/>
              <a:t>23-Apr-18</a:t>
            </a:fld>
            <a:endParaRPr lang="en-US"/>
          </a:p>
        </p:txBody>
      </p:sp>
      <p:sp>
        <p:nvSpPr>
          <p:cNvPr id="3" name="Θέση υποσέλιδου 2"/>
          <p:cNvSpPr>
            <a:spLocks noGrp="1"/>
          </p:cNvSpPr>
          <p:nvPr>
            <p:ph type="ftr" sz="quarter" idx="11"/>
          </p:nvPr>
        </p:nvSpPr>
        <p:spPr/>
        <p:txBody>
          <a:bodyPr/>
          <a:lstStyle/>
          <a:p>
            <a:r>
              <a:rPr lang="el-GR" smtClean="0"/>
              <a:t>Η Βαρύτητα</a:t>
            </a:r>
            <a:endParaRPr lang="en-US"/>
          </a:p>
        </p:txBody>
      </p:sp>
      <p:sp>
        <p:nvSpPr>
          <p:cNvPr id="4" name="Θέση αριθμού διαφάνειας 3"/>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1449277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9C7456E7-8138-4413-82EB-BF617BC537B6}"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1313974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a:xfrm>
            <a:off x="1328871" y="0"/>
            <a:ext cx="7848600" cy="1219200"/>
          </a:xfrm>
        </p:spPr>
        <p:txBody>
          <a:bodyPr/>
          <a:lstStyle/>
          <a:p>
            <a:r>
              <a:rPr lang="el-GR" smtClean="0"/>
              <a:t>Στυλ κύριου τίτλου</a:t>
            </a:r>
            <a:endParaRPr lang="en-US"/>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6982B37E-0FD0-44C3-9578-7FFF7B920A4B}"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dirty="0" smtClean="0"/>
              <a:t>Η Βαρύτητα</a:t>
            </a:r>
            <a:endParaRPr lang="en-US" dirty="0"/>
          </a:p>
        </p:txBody>
      </p:sp>
      <p:sp>
        <p:nvSpPr>
          <p:cNvPr id="6" name="Θέση αριθμού διαφάνειας 5"/>
          <p:cNvSpPr>
            <a:spLocks noGrp="1"/>
          </p:cNvSpPr>
          <p:nvPr>
            <p:ph type="sldNum" sz="quarter" idx="12"/>
          </p:nvPr>
        </p:nvSpPr>
        <p:spPr>
          <a:xfrm>
            <a:off x="6553200" y="6324600"/>
            <a:ext cx="2133600" cy="365125"/>
          </a:xfrm>
        </p:spPr>
        <p:txBody>
          <a:bodyPr/>
          <a:lstStyle>
            <a:lvl1pPr>
              <a:defRPr/>
            </a:lvl1pPr>
          </a:lstStyle>
          <a:p>
            <a:endParaRPr lang="en-US" dirty="0" smtClean="0"/>
          </a:p>
        </p:txBody>
      </p:sp>
    </p:spTree>
    <p:extLst>
      <p:ext uri="{BB962C8B-B14F-4D97-AF65-F5344CB8AC3E}">
        <p14:creationId xmlns:p14="http://schemas.microsoft.com/office/powerpoint/2010/main" val="6235435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9D55DF41-429D-4114-AC80-024930B71D73}"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30868331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A5788E4E-461E-45C0-B3CF-2679E98902BC}"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3147214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76C60296-D18C-4F27-A08F-9EC56DCD9C45}"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E4E8FAB0-1302-45AF-9689-146523DC2985}" type="slidenum">
              <a:rPr lang="en-US" smtClean="0"/>
              <a:t>‹#›</a:t>
            </a:fld>
            <a:endParaRPr lang="en-US"/>
          </a:p>
        </p:txBody>
      </p:sp>
    </p:spTree>
    <p:extLst>
      <p:ext uri="{BB962C8B-B14F-4D97-AF65-F5344CB8AC3E}">
        <p14:creationId xmlns:p14="http://schemas.microsoft.com/office/powerpoint/2010/main" val="1833745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25155977-E3CB-401F-8789-137ECE483DED}"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39863812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C56CCAD9-4E8E-4F1B-BBB8-D07ACC6DA779}"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29473456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DE240BFA-3880-457C-9CFB-0C7DF13304F6}"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10455075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D3F74A4C-9391-4534-8A6D-B8FFBF2FD7E1}"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37046177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9DB27978-A781-44DB-BBE6-5FBA850DC8D3}" type="datetime1">
              <a:rPr lang="en-US" smtClean="0"/>
              <a:t>23-Apr-18</a:t>
            </a:fld>
            <a:endParaRPr lang="en-US"/>
          </a:p>
        </p:txBody>
      </p:sp>
      <p:sp>
        <p:nvSpPr>
          <p:cNvPr id="8" name="Θέση υποσέλιδου 7"/>
          <p:cNvSpPr>
            <a:spLocks noGrp="1"/>
          </p:cNvSpPr>
          <p:nvPr>
            <p:ph type="ftr" sz="quarter" idx="11"/>
          </p:nvPr>
        </p:nvSpPr>
        <p:spPr/>
        <p:txBody>
          <a:bodyPr/>
          <a:lstStyle/>
          <a:p>
            <a:r>
              <a:rPr lang="el-GR" smtClean="0"/>
              <a:t>Η Βαρύτητα</a:t>
            </a:r>
            <a:endParaRPr lang="en-US"/>
          </a:p>
        </p:txBody>
      </p:sp>
      <p:sp>
        <p:nvSpPr>
          <p:cNvPr id="9" name="Θέση αριθμού διαφάνειας 8"/>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10346259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7D3E717A-4218-440B-8774-966159D70485}" type="datetime1">
              <a:rPr lang="en-US" smtClean="0"/>
              <a:t>23-Apr-18</a:t>
            </a:fld>
            <a:endParaRPr lang="en-US"/>
          </a:p>
        </p:txBody>
      </p:sp>
      <p:sp>
        <p:nvSpPr>
          <p:cNvPr id="4" name="Θέση υποσέλιδου 3"/>
          <p:cNvSpPr>
            <a:spLocks noGrp="1"/>
          </p:cNvSpPr>
          <p:nvPr>
            <p:ph type="ftr" sz="quarter" idx="11"/>
          </p:nvPr>
        </p:nvSpPr>
        <p:spPr/>
        <p:txBody>
          <a:bodyPr/>
          <a:lstStyle/>
          <a:p>
            <a:r>
              <a:rPr lang="el-GR" smtClean="0"/>
              <a:t>Η Βαρύτητα</a:t>
            </a:r>
            <a:endParaRPr lang="en-US"/>
          </a:p>
        </p:txBody>
      </p:sp>
      <p:sp>
        <p:nvSpPr>
          <p:cNvPr id="5" name="Θέση αριθμού διαφάνειας 4"/>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1775147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503481C6-2B4B-4E6A-8712-6B7DBC31496E}" type="datetime1">
              <a:rPr lang="en-US" smtClean="0"/>
              <a:t>23-Apr-18</a:t>
            </a:fld>
            <a:endParaRPr lang="en-US"/>
          </a:p>
        </p:txBody>
      </p:sp>
      <p:sp>
        <p:nvSpPr>
          <p:cNvPr id="3" name="Θέση υποσέλιδου 2"/>
          <p:cNvSpPr>
            <a:spLocks noGrp="1"/>
          </p:cNvSpPr>
          <p:nvPr>
            <p:ph type="ftr" sz="quarter" idx="11"/>
          </p:nvPr>
        </p:nvSpPr>
        <p:spPr/>
        <p:txBody>
          <a:bodyPr/>
          <a:lstStyle/>
          <a:p>
            <a:r>
              <a:rPr lang="el-GR" smtClean="0"/>
              <a:t>Η Βαρύτητα</a:t>
            </a:r>
            <a:endParaRPr lang="en-US"/>
          </a:p>
        </p:txBody>
      </p:sp>
      <p:sp>
        <p:nvSpPr>
          <p:cNvPr id="4" name="Θέση αριθμού διαφάνειας 3"/>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1405497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1371600" y="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884B0E41-D974-4904-9105-2FC07322288D}"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117848374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7F207101-D9AE-41EB-8BD8-D0ACB0564C94}"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8377221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0FF1EFC1-2BB6-4336-AFD0-CBE5B2AA036A}"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27617547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3605A55C-3626-4722-A841-428B13532DA2}"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41071739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2604E32B-C63B-4CE7-9869-A60F0B057396}"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0DCB51FD-6AF7-42CD-95C4-8113BF367350}" type="slidenum">
              <a:rPr lang="en-US" smtClean="0"/>
              <a:t>‹#›</a:t>
            </a:fld>
            <a:endParaRPr lang="en-US"/>
          </a:p>
        </p:txBody>
      </p:sp>
    </p:spTree>
    <p:extLst>
      <p:ext uri="{BB962C8B-B14F-4D97-AF65-F5344CB8AC3E}">
        <p14:creationId xmlns:p14="http://schemas.microsoft.com/office/powerpoint/2010/main" val="42354826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n-US"/>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a:p>
        </p:txBody>
      </p:sp>
      <p:sp>
        <p:nvSpPr>
          <p:cNvPr id="4" name="Θέση ημερομηνίας 3"/>
          <p:cNvSpPr>
            <a:spLocks noGrp="1"/>
          </p:cNvSpPr>
          <p:nvPr>
            <p:ph type="dt" sz="half" idx="10"/>
          </p:nvPr>
        </p:nvSpPr>
        <p:spPr/>
        <p:txBody>
          <a:bodyPr/>
          <a:lstStyle/>
          <a:p>
            <a:fld id="{67ADBB91-27D6-407E-9AB0-418C1E42B85E}"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4163585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1F9FA2A1-4250-4906-8FE3-29A9B63496C1}"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35739694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n-US"/>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AFDECA75-648B-40CD-BD5A-5288C825E1B2}"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32530390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C5066E07-2802-412C-9FB3-E733AF7A3B35}"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2190889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6E8D220E-7584-4194-82AD-D521FFABBD50}" type="datetime1">
              <a:rPr lang="en-US" smtClean="0"/>
              <a:t>23-Apr-18</a:t>
            </a:fld>
            <a:endParaRPr lang="en-US"/>
          </a:p>
        </p:txBody>
      </p:sp>
      <p:sp>
        <p:nvSpPr>
          <p:cNvPr id="8" name="Θέση υποσέλιδου 7"/>
          <p:cNvSpPr>
            <a:spLocks noGrp="1"/>
          </p:cNvSpPr>
          <p:nvPr>
            <p:ph type="ftr" sz="quarter" idx="11"/>
          </p:nvPr>
        </p:nvSpPr>
        <p:spPr/>
        <p:txBody>
          <a:bodyPr/>
          <a:lstStyle/>
          <a:p>
            <a:r>
              <a:rPr lang="el-GR" smtClean="0"/>
              <a:t>Η Βαρύτητα</a:t>
            </a:r>
            <a:endParaRPr lang="en-US"/>
          </a:p>
        </p:txBody>
      </p:sp>
      <p:sp>
        <p:nvSpPr>
          <p:cNvPr id="9" name="Θέση αριθμού διαφάνειας 8"/>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11143639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0A9837AA-2915-4F09-979E-FC1A55DA6C49}" type="datetime1">
              <a:rPr lang="en-US" smtClean="0"/>
              <a:t>23-Apr-18</a:t>
            </a:fld>
            <a:endParaRPr lang="en-US"/>
          </a:p>
        </p:txBody>
      </p:sp>
      <p:sp>
        <p:nvSpPr>
          <p:cNvPr id="4" name="Θέση υποσέλιδου 3"/>
          <p:cNvSpPr>
            <a:spLocks noGrp="1"/>
          </p:cNvSpPr>
          <p:nvPr>
            <p:ph type="ftr" sz="quarter" idx="11"/>
          </p:nvPr>
        </p:nvSpPr>
        <p:spPr/>
        <p:txBody>
          <a:bodyPr/>
          <a:lstStyle/>
          <a:p>
            <a:r>
              <a:rPr lang="el-GR" smtClean="0"/>
              <a:t>Η Βαρύτητα</a:t>
            </a:r>
            <a:endParaRPr lang="en-US"/>
          </a:p>
        </p:txBody>
      </p:sp>
      <p:sp>
        <p:nvSpPr>
          <p:cNvPr id="5" name="Θέση αριθμού διαφάνειας 4"/>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3263625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4"/>
          <p:cNvSpPr>
            <a:spLocks noGrp="1"/>
          </p:cNvSpPr>
          <p:nvPr>
            <p:ph type="dt" sz="half" idx="10"/>
          </p:nvPr>
        </p:nvSpPr>
        <p:spPr/>
        <p:txBody>
          <a:bodyPr/>
          <a:lstStyle/>
          <a:p>
            <a:fld id="{0844B1BC-C669-4B29-A32E-55DDA8D38315}"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886341296"/>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003863B4-FD28-4081-9FF0-636EB90C82BC}" type="datetime1">
              <a:rPr lang="en-US" smtClean="0"/>
              <a:t>23-Apr-18</a:t>
            </a:fld>
            <a:endParaRPr lang="en-US"/>
          </a:p>
        </p:txBody>
      </p:sp>
      <p:sp>
        <p:nvSpPr>
          <p:cNvPr id="3" name="Θέση υποσέλιδου 2"/>
          <p:cNvSpPr>
            <a:spLocks noGrp="1"/>
          </p:cNvSpPr>
          <p:nvPr>
            <p:ph type="ftr" sz="quarter" idx="11"/>
          </p:nvPr>
        </p:nvSpPr>
        <p:spPr/>
        <p:txBody>
          <a:bodyPr/>
          <a:lstStyle/>
          <a:p>
            <a:r>
              <a:rPr lang="el-GR" smtClean="0"/>
              <a:t>Η Βαρύτητα</a:t>
            </a:r>
            <a:endParaRPr lang="en-US"/>
          </a:p>
        </p:txBody>
      </p:sp>
      <p:sp>
        <p:nvSpPr>
          <p:cNvPr id="4" name="Θέση αριθμού διαφάνειας 3"/>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13787507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40A68622-5700-48FD-AE59-5F65EC2B1100}"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38138393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85C21D1C-A645-4F52-8BE8-335C0601FEE6}"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41415767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C7A3BF1E-3C19-4493-93E2-156D539FDA5C}"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18572133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10"/>
          </p:nvPr>
        </p:nvSpPr>
        <p:spPr/>
        <p:txBody>
          <a:bodyPr/>
          <a:lstStyle/>
          <a:p>
            <a:fld id="{37D92165-86A6-4715-9C99-CA94E54B2C24}" type="datetime1">
              <a:rPr lang="en-US" smtClean="0"/>
              <a:t>23-Apr-18</a:t>
            </a:fld>
            <a:endParaRPr lang="en-US"/>
          </a:p>
        </p:txBody>
      </p:sp>
      <p:sp>
        <p:nvSpPr>
          <p:cNvPr id="5" name="Θέση υποσέλιδου 4"/>
          <p:cNvSpPr>
            <a:spLocks noGrp="1"/>
          </p:cNvSpPr>
          <p:nvPr>
            <p:ph type="ftr" sz="quarter" idx="11"/>
          </p:nvPr>
        </p:nvSpPr>
        <p:spPr/>
        <p:txBody>
          <a:bodyPr/>
          <a:lstStyle/>
          <a:p>
            <a:r>
              <a:rPr lang="el-GR" smtClean="0"/>
              <a:t>Η Βαρύτητα</a:t>
            </a:r>
            <a:endParaRPr lang="en-US"/>
          </a:p>
        </p:txBody>
      </p:sp>
      <p:sp>
        <p:nvSpPr>
          <p:cNvPr id="6" name="Θέση αριθμού διαφάνειας 5"/>
          <p:cNvSpPr>
            <a:spLocks noGrp="1"/>
          </p:cNvSpPr>
          <p:nvPr>
            <p:ph type="sldNum" sz="quarter" idx="12"/>
          </p:nvPr>
        </p:nvSpPr>
        <p:spPr/>
        <p:txBody>
          <a:bodyPr/>
          <a:lstStyle/>
          <a:p>
            <a:fld id="{C3A6664E-DDE8-4139-9D01-36E3B0311CF7}" type="slidenum">
              <a:rPr lang="en-US" smtClean="0"/>
              <a:t>‹#›</a:t>
            </a:fld>
            <a:endParaRPr lang="en-US"/>
          </a:p>
        </p:txBody>
      </p:sp>
    </p:spTree>
    <p:extLst>
      <p:ext uri="{BB962C8B-B14F-4D97-AF65-F5344CB8AC3E}">
        <p14:creationId xmlns:p14="http://schemas.microsoft.com/office/powerpoint/2010/main" val="1035232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n-US"/>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6"/>
          <p:cNvSpPr>
            <a:spLocks noGrp="1"/>
          </p:cNvSpPr>
          <p:nvPr>
            <p:ph type="dt" sz="half" idx="10"/>
          </p:nvPr>
        </p:nvSpPr>
        <p:spPr/>
        <p:txBody>
          <a:bodyPr/>
          <a:lstStyle/>
          <a:p>
            <a:fld id="{BAE26D3D-6A4C-4078-9FB2-7E92CC1ED48D}" type="datetime1">
              <a:rPr lang="en-US" smtClean="0"/>
              <a:t>23-Apr-18</a:t>
            </a:fld>
            <a:endParaRPr lang="en-US"/>
          </a:p>
        </p:txBody>
      </p:sp>
      <p:sp>
        <p:nvSpPr>
          <p:cNvPr id="8" name="Θέση υποσέλιδου 7"/>
          <p:cNvSpPr>
            <a:spLocks noGrp="1"/>
          </p:cNvSpPr>
          <p:nvPr>
            <p:ph type="ftr" sz="quarter" idx="11"/>
          </p:nvPr>
        </p:nvSpPr>
        <p:spPr/>
        <p:txBody>
          <a:bodyPr/>
          <a:lstStyle/>
          <a:p>
            <a:r>
              <a:rPr lang="el-GR" smtClean="0"/>
              <a:t>Η Βαρύτητα</a:t>
            </a:r>
            <a:endParaRPr lang="en-US"/>
          </a:p>
        </p:txBody>
      </p:sp>
      <p:sp>
        <p:nvSpPr>
          <p:cNvPr id="9" name="Θέση αριθμού διαφάνειας 8"/>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407747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2"/>
          <p:cNvSpPr>
            <a:spLocks noGrp="1"/>
          </p:cNvSpPr>
          <p:nvPr>
            <p:ph type="dt" sz="half" idx="10"/>
          </p:nvPr>
        </p:nvSpPr>
        <p:spPr/>
        <p:txBody>
          <a:bodyPr/>
          <a:lstStyle/>
          <a:p>
            <a:fld id="{BADDE21E-1800-409C-906C-6067F8837CB4}" type="datetime1">
              <a:rPr lang="en-US" smtClean="0"/>
              <a:t>23-Apr-18</a:t>
            </a:fld>
            <a:endParaRPr lang="en-US"/>
          </a:p>
        </p:txBody>
      </p:sp>
      <p:sp>
        <p:nvSpPr>
          <p:cNvPr id="4" name="Θέση υποσέλιδου 3"/>
          <p:cNvSpPr>
            <a:spLocks noGrp="1"/>
          </p:cNvSpPr>
          <p:nvPr>
            <p:ph type="ftr" sz="quarter" idx="11"/>
          </p:nvPr>
        </p:nvSpPr>
        <p:spPr/>
        <p:txBody>
          <a:bodyPr/>
          <a:lstStyle/>
          <a:p>
            <a:r>
              <a:rPr lang="el-GR" smtClean="0"/>
              <a:t>Η Βαρύτητα</a:t>
            </a:r>
            <a:endParaRPr lang="en-US"/>
          </a:p>
        </p:txBody>
      </p:sp>
      <p:sp>
        <p:nvSpPr>
          <p:cNvPr id="5" name="Θέση αριθμού διαφάνειας 4"/>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3024753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F09E2928-ED5C-4CCC-81CA-8FA7B6A09F4A}" type="datetime1">
              <a:rPr lang="en-US" smtClean="0"/>
              <a:t>23-Apr-18</a:t>
            </a:fld>
            <a:endParaRPr lang="en-US"/>
          </a:p>
        </p:txBody>
      </p:sp>
      <p:sp>
        <p:nvSpPr>
          <p:cNvPr id="3" name="Θέση υποσέλιδου 2"/>
          <p:cNvSpPr>
            <a:spLocks noGrp="1"/>
          </p:cNvSpPr>
          <p:nvPr>
            <p:ph type="ftr" sz="quarter" idx="11"/>
          </p:nvPr>
        </p:nvSpPr>
        <p:spPr/>
        <p:txBody>
          <a:bodyPr/>
          <a:lstStyle/>
          <a:p>
            <a:r>
              <a:rPr lang="el-GR" smtClean="0"/>
              <a:t>Η Βαρύτητα</a:t>
            </a:r>
            <a:endParaRPr lang="en-US"/>
          </a:p>
        </p:txBody>
      </p:sp>
      <p:sp>
        <p:nvSpPr>
          <p:cNvPr id="4" name="Θέση αριθμού διαφάνειας 3"/>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1271771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n-US"/>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D9137762-7E08-432D-A717-C58424EE62D0}"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2774568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n-US"/>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F75B4254-E5A9-41D3-8225-56829325D119}" type="datetime1">
              <a:rPr lang="en-US" smtClean="0"/>
              <a:t>23-Apr-18</a:t>
            </a:fld>
            <a:endParaRPr lang="en-US"/>
          </a:p>
        </p:txBody>
      </p:sp>
      <p:sp>
        <p:nvSpPr>
          <p:cNvPr id="6" name="Θέση υποσέλιδου 5"/>
          <p:cNvSpPr>
            <a:spLocks noGrp="1"/>
          </p:cNvSpPr>
          <p:nvPr>
            <p:ph type="ftr" sz="quarter" idx="11"/>
          </p:nvPr>
        </p:nvSpPr>
        <p:spPr/>
        <p:txBody>
          <a:bodyPr/>
          <a:lstStyle/>
          <a:p>
            <a:r>
              <a:rPr lang="el-GR" smtClean="0"/>
              <a:t>Η Βαρύτητα</a:t>
            </a:r>
            <a:endParaRPr lang="en-US"/>
          </a:p>
        </p:txBody>
      </p:sp>
      <p:sp>
        <p:nvSpPr>
          <p:cNvPr id="7" name="Θέση αριθμού διαφάνειας 6"/>
          <p:cNvSpPr>
            <a:spLocks noGrp="1"/>
          </p:cNvSpPr>
          <p:nvPr>
            <p:ph type="sldNum" sz="quarter" idx="12"/>
          </p:nvPr>
        </p:nvSpPr>
        <p:spPr/>
        <p:txBody>
          <a:bodyPr/>
          <a:lstStyle/>
          <a:p>
            <a:fld id="{0083D124-BEF7-4370-AF91-62C5FC9F1541}" type="slidenum">
              <a:rPr lang="en-US" smtClean="0"/>
              <a:t>‹#›</a:t>
            </a:fld>
            <a:endParaRPr lang="en-US"/>
          </a:p>
        </p:txBody>
      </p:sp>
    </p:spTree>
    <p:extLst>
      <p:ext uri="{BB962C8B-B14F-4D97-AF65-F5344CB8AC3E}">
        <p14:creationId xmlns:p14="http://schemas.microsoft.com/office/powerpoint/2010/main" val="2941449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1295400" y="0"/>
            <a:ext cx="7848600" cy="1219200"/>
          </a:xfrm>
          <a:prstGeom prst="rect">
            <a:avLst/>
          </a:prstGeom>
          <a:solidFill>
            <a:schemeClr val="tx1"/>
          </a:solidFill>
        </p:spPr>
        <p:txBody>
          <a:bodyPr vert="horz" lIns="91440" tIns="45720" rIns="91440" bIns="45720" rtlCol="0" anchor="ctr">
            <a:normAutofit/>
          </a:bodyPr>
          <a:lstStyle/>
          <a:p>
            <a:r>
              <a:rPr lang="el-GR" dirty="0" smtClean="0"/>
              <a:t>Στυλ κύριου τίτλου</a:t>
            </a:r>
            <a:endParaRPr lang="en-US" dirty="0"/>
          </a:p>
        </p:txBody>
      </p:sp>
      <p:sp>
        <p:nvSpPr>
          <p:cNvPr id="3" name="Θέση κειμένου 2"/>
          <p:cNvSpPr>
            <a:spLocks noGrp="1"/>
          </p:cNvSpPr>
          <p:nvPr>
            <p:ph type="body" idx="1"/>
          </p:nvPr>
        </p:nvSpPr>
        <p:spPr>
          <a:xfrm>
            <a:off x="1135789" y="1600200"/>
            <a:ext cx="7551011" cy="4525963"/>
          </a:xfrm>
          <a:prstGeom prst="rect">
            <a:avLst/>
          </a:prstGeom>
        </p:spPr>
        <p:txBody>
          <a:bodyPr vert="horz" lIns="91440" tIns="45720" rIns="91440" bIns="45720" rtlCol="0">
            <a:normAutofit/>
          </a:bodyPr>
          <a:lstStyle/>
          <a:p>
            <a:pPr lvl="0"/>
            <a:r>
              <a:rPr lang="el-GR" dirty="0" smtClean="0"/>
              <a:t>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n-US" dirty="0"/>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244C05-860F-4FC5-94C4-081156CA92B1}" type="datetime1">
              <a:rPr lang="en-US" smtClean="0"/>
              <a:t>23-Apr-18</a:t>
            </a:fld>
            <a:endParaRPr lang="en-US" dirty="0"/>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dirty="0" smtClean="0"/>
              <a:t>Η Βαρύτητα</a:t>
            </a:r>
            <a:endParaRPr lang="en-US" dirty="0"/>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smtClean="0"/>
          </a:p>
        </p:txBody>
      </p:sp>
      <p:pic>
        <p:nvPicPr>
          <p:cNvPr id="7" name="Εικόνα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364" y="0"/>
            <a:ext cx="1114425" cy="1143000"/>
          </a:xfrm>
          <a:prstGeom prst="rect">
            <a:avLst/>
          </a:prstGeom>
        </p:spPr>
      </p:pic>
      <p:pic>
        <p:nvPicPr>
          <p:cNvPr id="8" name="Εικόνα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5181600"/>
            <a:ext cx="1196829" cy="1674264"/>
          </a:xfrm>
          <a:prstGeom prst="rect">
            <a:avLst/>
          </a:prstGeom>
        </p:spPr>
      </p:pic>
    </p:spTree>
    <p:extLst>
      <p:ext uri="{BB962C8B-B14F-4D97-AF65-F5344CB8AC3E}">
        <p14:creationId xmlns:p14="http://schemas.microsoft.com/office/powerpoint/2010/main" val="3407699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n-US"/>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EB39E2-2844-4819-9FD2-51CE2550ACEF}" type="datetime1">
              <a:rPr lang="en-US" smtClean="0"/>
              <a:t>23-Apr-18</a:t>
            </a:fld>
            <a:endParaRPr lang="en-US"/>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n-US"/>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E8FAB0-1302-45AF-9689-146523DC2985}" type="slidenum">
              <a:rPr lang="en-US" smtClean="0"/>
              <a:t>‹#›</a:t>
            </a:fld>
            <a:endParaRPr lang="en-US"/>
          </a:p>
        </p:txBody>
      </p:sp>
    </p:spTree>
    <p:extLst>
      <p:ext uri="{BB962C8B-B14F-4D97-AF65-F5344CB8AC3E}">
        <p14:creationId xmlns:p14="http://schemas.microsoft.com/office/powerpoint/2010/main" val="33827415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n-US"/>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313955-D2FB-4C6F-92D2-BA740D36B6E8}" type="datetime1">
              <a:rPr lang="en-US" smtClean="0"/>
              <a:t>23-Apr-18</a:t>
            </a:fld>
            <a:endParaRPr lang="en-US"/>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n-US"/>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CB51FD-6AF7-42CD-95C4-8113BF367350}" type="slidenum">
              <a:rPr lang="en-US" smtClean="0"/>
              <a:t>‹#›</a:t>
            </a:fld>
            <a:endParaRPr lang="en-US"/>
          </a:p>
        </p:txBody>
      </p:sp>
    </p:spTree>
    <p:extLst>
      <p:ext uri="{BB962C8B-B14F-4D97-AF65-F5344CB8AC3E}">
        <p14:creationId xmlns:p14="http://schemas.microsoft.com/office/powerpoint/2010/main" val="22990639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n-US"/>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1FB567-328F-4121-ADFD-FA07BB01E4C6}" type="datetime1">
              <a:rPr lang="en-US" smtClean="0"/>
              <a:t>23-Apr-18</a:t>
            </a:fld>
            <a:endParaRPr lang="en-US"/>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n-US"/>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A6664E-DDE8-4139-9D01-36E3B0311CF7}" type="slidenum">
              <a:rPr lang="en-US" smtClean="0"/>
              <a:t>‹#›</a:t>
            </a:fld>
            <a:endParaRPr lang="en-US"/>
          </a:p>
        </p:txBody>
      </p:sp>
    </p:spTree>
    <p:extLst>
      <p:ext uri="{BB962C8B-B14F-4D97-AF65-F5344CB8AC3E}">
        <p14:creationId xmlns:p14="http://schemas.microsoft.com/office/powerpoint/2010/main" val="283570973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a:t>Β</a:t>
            </a:r>
            <a:r>
              <a:rPr lang="el-GR" dirty="0" smtClean="0"/>
              <a:t>αρύτητα</a:t>
            </a:r>
            <a:endParaRPr lang="en-US" dirty="0"/>
          </a:p>
        </p:txBody>
      </p:sp>
      <p:sp>
        <p:nvSpPr>
          <p:cNvPr id="3" name="Υπότιτλος 2"/>
          <p:cNvSpPr>
            <a:spLocks noGrp="1"/>
          </p:cNvSpPr>
          <p:nvPr>
            <p:ph type="subTitle" idx="1"/>
          </p:nvPr>
        </p:nvSpPr>
        <p:spPr>
          <a:xfrm>
            <a:off x="1371600" y="3276600"/>
            <a:ext cx="6400800" cy="1752600"/>
          </a:xfrm>
        </p:spPr>
        <p:txBody>
          <a:bodyPr/>
          <a:lstStyle/>
          <a:p>
            <a:r>
              <a:rPr lang="el-GR" dirty="0" smtClean="0">
                <a:latin typeface="+mj-lt"/>
              </a:rPr>
              <a:t>Χριστίνα Γεωργιάδου</a:t>
            </a:r>
          </a:p>
          <a:p>
            <a:r>
              <a:rPr lang="el-GR" dirty="0" smtClean="0">
                <a:latin typeface="+mj-lt"/>
              </a:rPr>
              <a:t>ΑΜ</a:t>
            </a:r>
            <a:r>
              <a:rPr lang="el-GR" smtClean="0">
                <a:latin typeface="+mj-lt"/>
              </a:rPr>
              <a:t>: 4418</a:t>
            </a:r>
            <a:endParaRPr lang="en-US" dirty="0">
              <a:latin typeface="+mj-lt"/>
            </a:endParaRPr>
          </a:p>
        </p:txBody>
      </p:sp>
      <p:sp>
        <p:nvSpPr>
          <p:cNvPr id="4" name="Θέση υποσέλιδου 3"/>
          <p:cNvSpPr>
            <a:spLocks noGrp="1"/>
          </p:cNvSpPr>
          <p:nvPr>
            <p:ph type="ftr" sz="quarter" idx="11"/>
          </p:nvPr>
        </p:nvSpPr>
        <p:spPr/>
        <p:txBody>
          <a:bodyPr/>
          <a:lstStyle/>
          <a:p>
            <a:r>
              <a:rPr lang="el-GR" smtClean="0"/>
              <a:t>Η Βαρύτητα</a:t>
            </a:r>
            <a:endParaRPr lang="en-US" dirty="0"/>
          </a:p>
        </p:txBody>
      </p:sp>
      <p:sp>
        <p:nvSpPr>
          <p:cNvPr id="5" name="Θέση αριθμού διαφάνειας 4"/>
          <p:cNvSpPr>
            <a:spLocks noGrp="1"/>
          </p:cNvSpPr>
          <p:nvPr>
            <p:ph type="sldNum" sz="quarter" idx="12"/>
          </p:nvPr>
        </p:nvSpPr>
        <p:spPr/>
        <p:txBody>
          <a:bodyPr/>
          <a:lstStyle/>
          <a:p>
            <a:r>
              <a:rPr lang="en-US" smtClean="0"/>
              <a:t>1</a:t>
            </a:r>
            <a:endParaRPr lang="en-US" dirty="0"/>
          </a:p>
        </p:txBody>
      </p:sp>
    </p:spTree>
    <p:extLst>
      <p:ext uri="{BB962C8B-B14F-4D97-AF65-F5344CB8AC3E}">
        <p14:creationId xmlns:p14="http://schemas.microsoft.com/office/powerpoint/2010/main" val="4024683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a:t>
            </a:r>
            <a:endParaRPr lang="en-US" dirty="0"/>
          </a:p>
        </p:txBody>
      </p:sp>
      <p:sp>
        <p:nvSpPr>
          <p:cNvPr id="3" name="Θέση περιεχομένου 2"/>
          <p:cNvSpPr>
            <a:spLocks noGrp="1"/>
          </p:cNvSpPr>
          <p:nvPr>
            <p:ph idx="1"/>
          </p:nvPr>
        </p:nvSpPr>
        <p:spPr/>
        <p:txBody>
          <a:bodyPr>
            <a:normAutofit/>
          </a:bodyPr>
          <a:lstStyle/>
          <a:p>
            <a:r>
              <a:rPr lang="el-GR" sz="2000" dirty="0" smtClean="0">
                <a:latin typeface="Arial" panose="020B0604020202020204" pitchFamily="34" charset="0"/>
                <a:cs typeface="Arial" panose="020B0604020202020204" pitchFamily="34" charset="0"/>
              </a:rPr>
              <a:t>Στη φυσική, βαρύτητα ονομάζεται η ιδιότητα των υλικών σωμάτων να έλκουν και να έλκονται αμοιβαία με άλλα υλικά σώματα. </a:t>
            </a:r>
          </a:p>
          <a:p>
            <a:r>
              <a:rPr lang="el-GR" sz="2000" dirty="0" smtClean="0">
                <a:latin typeface="Arial" panose="020B0604020202020204" pitchFamily="34" charset="0"/>
                <a:cs typeface="Arial" panose="020B0604020202020204" pitchFamily="34" charset="0"/>
              </a:rPr>
              <a:t>Τα </a:t>
            </a:r>
            <a:r>
              <a:rPr lang="el-GR" sz="2000" dirty="0" err="1" smtClean="0">
                <a:latin typeface="Arial" panose="020B0604020202020204" pitchFamily="34" charset="0"/>
                <a:cs typeface="Arial" panose="020B0604020202020204" pitchFamily="34" charset="0"/>
              </a:rPr>
              <a:t>ελκόμενα</a:t>
            </a:r>
            <a:r>
              <a:rPr lang="el-GR" sz="2000" dirty="0" smtClean="0">
                <a:latin typeface="Arial" panose="020B0604020202020204" pitchFamily="34" charset="0"/>
                <a:cs typeface="Arial" panose="020B0604020202020204" pitchFamily="34" charset="0"/>
              </a:rPr>
              <a:t> σώματα κινούνται με επιταχυνόμενη κίνηση προς το έλκον σώμα. Οι έλξεις είναι αμοιβαίες. </a:t>
            </a:r>
          </a:p>
          <a:p>
            <a:r>
              <a:rPr lang="el-GR" sz="2000" dirty="0" smtClean="0">
                <a:latin typeface="Arial" panose="020B0604020202020204" pitchFamily="34" charset="0"/>
                <a:cs typeface="Arial" panose="020B0604020202020204" pitchFamily="34" charset="0"/>
              </a:rPr>
              <a:t>Το μέτρο της αντίστασης, που παρουσιάζει κάθε σώμα στη μεταβολή της κινητικής του κατάστασης, το ονομάζουμε μάζα του σώματος.</a:t>
            </a:r>
          </a:p>
          <a:p>
            <a:r>
              <a:rPr lang="el-GR" sz="2000" dirty="0" smtClean="0">
                <a:latin typeface="Arial" panose="020B0604020202020204" pitchFamily="34" charset="0"/>
                <a:cs typeface="Arial" panose="020B0604020202020204" pitchFamily="34" charset="0"/>
              </a:rPr>
              <a:t>Η δύναμη έλξης, που ονομάζεται βάρος, είναι μεγαλύτερη όταν τα σώματα είναι πλησιέστερα ή όταν έχουν μεγαλύτερη μάζα. </a:t>
            </a:r>
            <a:endParaRPr lang="en-US" sz="2000" dirty="0">
              <a:latin typeface="Arial" panose="020B0604020202020204" pitchFamily="34" charset="0"/>
              <a:cs typeface="Arial" panose="020B0604020202020204" pitchFamily="34" charset="0"/>
            </a:endParaRPr>
          </a:p>
        </p:txBody>
      </p:sp>
      <p:sp>
        <p:nvSpPr>
          <p:cNvPr id="4" name="Θέση υποσέλιδου 3"/>
          <p:cNvSpPr>
            <a:spLocks noGrp="1"/>
          </p:cNvSpPr>
          <p:nvPr>
            <p:ph type="ftr" sz="quarter" idx="11"/>
          </p:nvPr>
        </p:nvSpPr>
        <p:spPr/>
        <p:txBody>
          <a:bodyPr/>
          <a:lstStyle/>
          <a:p>
            <a:r>
              <a:rPr lang="el-GR" smtClean="0"/>
              <a:t>Η Βαρύτητα</a:t>
            </a:r>
            <a:endParaRPr lang="en-US" dirty="0"/>
          </a:p>
        </p:txBody>
      </p:sp>
      <p:sp>
        <p:nvSpPr>
          <p:cNvPr id="5" name="Θέση αριθμού διαφάνειας 4"/>
          <p:cNvSpPr>
            <a:spLocks noGrp="1"/>
          </p:cNvSpPr>
          <p:nvPr>
            <p:ph type="sldNum" sz="quarter" idx="12"/>
          </p:nvPr>
        </p:nvSpPr>
        <p:spPr/>
        <p:txBody>
          <a:bodyPr/>
          <a:lstStyle/>
          <a:p>
            <a:r>
              <a:rPr lang="en-US" dirty="0"/>
              <a:t>2</a:t>
            </a:r>
            <a:endParaRPr lang="en-US" dirty="0" smtClean="0"/>
          </a:p>
        </p:txBody>
      </p:sp>
    </p:spTree>
    <p:extLst>
      <p:ext uri="{BB962C8B-B14F-4D97-AF65-F5344CB8AC3E}">
        <p14:creationId xmlns:p14="http://schemas.microsoft.com/office/powerpoint/2010/main" val="1961315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Ποιος ανακάλυψε την βαρύτητα;</a:t>
            </a:r>
            <a:endParaRPr lang="en-US" dirty="0"/>
          </a:p>
        </p:txBody>
      </p:sp>
      <p:sp>
        <p:nvSpPr>
          <p:cNvPr id="3" name="Θέση περιεχομένου 2"/>
          <p:cNvSpPr>
            <a:spLocks noGrp="1"/>
          </p:cNvSpPr>
          <p:nvPr>
            <p:ph idx="1"/>
          </p:nvPr>
        </p:nvSpPr>
        <p:spPr>
          <a:xfrm>
            <a:off x="1295400" y="1600200"/>
            <a:ext cx="7543800" cy="4953000"/>
          </a:xfrm>
        </p:spPr>
        <p:txBody>
          <a:bodyPr>
            <a:normAutofit fontScale="92500" lnSpcReduction="20000"/>
          </a:bodyPr>
          <a:lstStyle/>
          <a:p>
            <a:pPr marL="0" indent="0">
              <a:buNone/>
            </a:pPr>
            <a:r>
              <a:rPr lang="el-GR" sz="2600" dirty="0" smtClean="0">
                <a:latin typeface="Arial" panose="020B0604020202020204" pitchFamily="34" charset="0"/>
                <a:cs typeface="Arial" panose="020B0604020202020204" pitchFamily="34" charset="0"/>
              </a:rPr>
              <a:t>Το 1687 ο Άγγλος μαθηματικός Σερ Ισαάκ Νεύτων (</a:t>
            </a:r>
            <a:r>
              <a:rPr lang="el-GR" sz="2600" dirty="0" err="1" smtClean="0">
                <a:latin typeface="Arial" panose="020B0604020202020204" pitchFamily="34" charset="0"/>
                <a:cs typeface="Arial" panose="020B0604020202020204" pitchFamily="34" charset="0"/>
              </a:rPr>
              <a:t>Sir</a:t>
            </a:r>
            <a:r>
              <a:rPr lang="el-GR" sz="2600" dirty="0" smtClean="0">
                <a:latin typeface="Arial" panose="020B0604020202020204" pitchFamily="34" charset="0"/>
                <a:cs typeface="Arial" panose="020B0604020202020204" pitchFamily="34" charset="0"/>
              </a:rPr>
              <a:t> </a:t>
            </a:r>
            <a:r>
              <a:rPr lang="el-GR" sz="2600" dirty="0" err="1" smtClean="0">
                <a:latin typeface="Arial" panose="020B0604020202020204" pitchFamily="34" charset="0"/>
                <a:cs typeface="Arial" panose="020B0604020202020204" pitchFamily="34" charset="0"/>
              </a:rPr>
              <a:t>Isaac</a:t>
            </a:r>
            <a:r>
              <a:rPr lang="el-GR" sz="2600" dirty="0" smtClean="0">
                <a:latin typeface="Arial" panose="020B0604020202020204" pitchFamily="34" charset="0"/>
                <a:cs typeface="Arial" panose="020B0604020202020204" pitchFamily="34" charset="0"/>
              </a:rPr>
              <a:t> </a:t>
            </a:r>
            <a:r>
              <a:rPr lang="el-GR" sz="2600" dirty="0" err="1" smtClean="0">
                <a:latin typeface="Arial" panose="020B0604020202020204" pitchFamily="34" charset="0"/>
                <a:cs typeface="Arial" panose="020B0604020202020204" pitchFamily="34" charset="0"/>
              </a:rPr>
              <a:t>Newton</a:t>
            </a:r>
            <a:r>
              <a:rPr lang="el-GR" sz="2600" dirty="0" smtClean="0">
                <a:latin typeface="Arial" panose="020B0604020202020204" pitchFamily="34" charset="0"/>
                <a:cs typeface="Arial" panose="020B0604020202020204" pitchFamily="34" charset="0"/>
              </a:rPr>
              <a:t>) δημοσίευσε το διάσημο έργο του "</a:t>
            </a:r>
            <a:r>
              <a:rPr lang="el-GR" sz="2600" dirty="0" err="1" smtClean="0">
                <a:latin typeface="Arial" panose="020B0604020202020204" pitchFamily="34" charset="0"/>
                <a:cs typeface="Arial" panose="020B0604020202020204" pitchFamily="34" charset="0"/>
              </a:rPr>
              <a:t>Principia</a:t>
            </a:r>
            <a:r>
              <a:rPr lang="el-GR" sz="2600" dirty="0" smtClean="0">
                <a:latin typeface="Arial" panose="020B0604020202020204" pitchFamily="34" charset="0"/>
                <a:cs typeface="Arial" panose="020B0604020202020204" pitchFamily="34" charset="0"/>
              </a:rPr>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a:p>
            <a:pPr marL="0" indent="0">
              <a:buNone/>
            </a:pPr>
            <a:endParaRPr lang="en-US" dirty="0"/>
          </a:p>
        </p:txBody>
      </p:sp>
      <p:sp>
        <p:nvSpPr>
          <p:cNvPr id="4" name="Θέση υποσέλιδου 3"/>
          <p:cNvSpPr>
            <a:spLocks noGrp="1"/>
          </p:cNvSpPr>
          <p:nvPr>
            <p:ph type="ftr" sz="quarter" idx="11"/>
          </p:nvPr>
        </p:nvSpPr>
        <p:spPr/>
        <p:txBody>
          <a:bodyPr/>
          <a:lstStyle/>
          <a:p>
            <a:r>
              <a:rPr lang="el-GR" smtClean="0"/>
              <a:t>Η Βαρύτητα</a:t>
            </a:r>
            <a:endParaRPr lang="en-US" dirty="0"/>
          </a:p>
        </p:txBody>
      </p:sp>
      <p:sp>
        <p:nvSpPr>
          <p:cNvPr id="5" name="Θέση αριθμού διαφάνειας 4"/>
          <p:cNvSpPr>
            <a:spLocks noGrp="1"/>
          </p:cNvSpPr>
          <p:nvPr>
            <p:ph type="sldNum" sz="quarter" idx="12"/>
          </p:nvPr>
        </p:nvSpPr>
        <p:spPr/>
        <p:txBody>
          <a:bodyPr/>
          <a:lstStyle/>
          <a:p>
            <a:r>
              <a:rPr lang="en-US" dirty="0"/>
              <a:t>3</a:t>
            </a:r>
            <a:endParaRPr lang="en-US" dirty="0" smtClean="0"/>
          </a:p>
        </p:txBody>
      </p:sp>
    </p:spTree>
    <p:extLst>
      <p:ext uri="{BB962C8B-B14F-4D97-AF65-F5344CB8AC3E}">
        <p14:creationId xmlns:p14="http://schemas.microsoft.com/office/powerpoint/2010/main" val="49783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Πως μας επηρεάζει η βαρύτητα;</a:t>
            </a:r>
            <a:endParaRPr lang="en-US" dirty="0"/>
          </a:p>
        </p:txBody>
      </p:sp>
      <p:sp>
        <p:nvSpPr>
          <p:cNvPr id="3" name="Θέση περιεχομένου 2"/>
          <p:cNvSpPr>
            <a:spLocks noGrp="1"/>
          </p:cNvSpPr>
          <p:nvPr>
            <p:ph idx="1"/>
          </p:nvPr>
        </p:nvSpPr>
        <p:spPr/>
        <p:txBody>
          <a:bodyPr/>
          <a:lstStyle/>
          <a:p>
            <a:pPr marL="0" indent="0">
              <a:buNone/>
            </a:pPr>
            <a:r>
              <a:rPr lang="el-GR" sz="2000" dirty="0" smtClean="0">
                <a:latin typeface="Arial" panose="020B0604020202020204" pitchFamily="34" charset="0"/>
                <a:cs typeface="Arial" panose="020B0604020202020204" pitchFamily="34" charset="0"/>
              </a:rPr>
              <a:t>Αν δεν υπήρχε η βαρύτητα:</a:t>
            </a:r>
          </a:p>
          <a:p>
            <a:pPr marL="0" indent="0">
              <a:buNone/>
            </a:pPr>
            <a:endParaRPr lang="el-GR" sz="2000" dirty="0" smtClean="0">
              <a:latin typeface="Arial" panose="020B0604020202020204" pitchFamily="34" charset="0"/>
              <a:cs typeface="Arial" panose="020B0604020202020204" pitchFamily="34" charset="0"/>
            </a:endParaRPr>
          </a:p>
        </p:txBody>
      </p:sp>
      <p:sp>
        <p:nvSpPr>
          <p:cNvPr id="4" name="Θέση υποσέλιδου 3"/>
          <p:cNvSpPr>
            <a:spLocks noGrp="1"/>
          </p:cNvSpPr>
          <p:nvPr>
            <p:ph type="ftr" sz="quarter" idx="11"/>
          </p:nvPr>
        </p:nvSpPr>
        <p:spPr/>
        <p:txBody>
          <a:bodyPr/>
          <a:lstStyle/>
          <a:p>
            <a:r>
              <a:rPr lang="el-GR" smtClean="0"/>
              <a:t>Η Βαρύτητα</a:t>
            </a:r>
            <a:endParaRPr lang="en-US" dirty="0"/>
          </a:p>
        </p:txBody>
      </p:sp>
      <p:sp>
        <p:nvSpPr>
          <p:cNvPr id="5" name="Θέση αριθμού διαφάνειας 4"/>
          <p:cNvSpPr>
            <a:spLocks noGrp="1"/>
          </p:cNvSpPr>
          <p:nvPr>
            <p:ph type="sldNum" sz="quarter" idx="12"/>
          </p:nvPr>
        </p:nvSpPr>
        <p:spPr/>
        <p:txBody>
          <a:bodyPr/>
          <a:lstStyle/>
          <a:p>
            <a:r>
              <a:rPr lang="en-US" dirty="0"/>
              <a:t>4</a:t>
            </a:r>
            <a:endParaRPr lang="en-US" dirty="0" smtClean="0"/>
          </a:p>
        </p:txBody>
      </p:sp>
      <p:graphicFrame>
        <p:nvGraphicFramePr>
          <p:cNvPr id="7" name="Διάγραμμα 6"/>
          <p:cNvGraphicFramePr/>
          <p:nvPr>
            <p:extLst>
              <p:ext uri="{D42A27DB-BD31-4B8C-83A1-F6EECF244321}">
                <p14:modId xmlns:p14="http://schemas.microsoft.com/office/powerpoint/2010/main" val="1037495420"/>
              </p:ext>
            </p:extLst>
          </p:nvPr>
        </p:nvGraphicFramePr>
        <p:xfrm>
          <a:off x="1524000" y="19812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3627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βαρύτητα στη Σελήνη</a:t>
            </a:r>
            <a:endParaRPr lang="en-US" dirty="0"/>
          </a:p>
        </p:txBody>
      </p:sp>
      <p:sp>
        <p:nvSpPr>
          <p:cNvPr id="3" name="Θέση περιεχομένου 2"/>
          <p:cNvSpPr>
            <a:spLocks noGrp="1"/>
          </p:cNvSpPr>
          <p:nvPr>
            <p:ph idx="1"/>
          </p:nvPr>
        </p:nvSpPr>
        <p:spPr/>
        <p:txBody>
          <a:bodyPr/>
          <a:lstStyle/>
          <a:p>
            <a:pPr marL="0" indent="0">
              <a:buNone/>
            </a:pPr>
            <a:r>
              <a:rPr lang="el-GR" sz="2000" dirty="0" smtClean="0">
                <a:latin typeface="+mj-lt"/>
              </a:rPr>
              <a:t> Στο διάστημα όλα τα σώματα βρίσκονται σε τροχιά γύρω από αντικείμενα με πολύ μεγαλύτερη μάζα και αυτό εξαιτίας της δύναμης της βαρύτητας. Οι πλανήτες βρίσκονται σε τροχιά γύρω από τους αστέρες, οι αστέρες γύρω από τα κέντρα των γαλαξιών και οι γαλαξίες γύρω από ένα κέντρο μάζας σε συστοιχίες.</a:t>
            </a:r>
          </a:p>
          <a:p>
            <a:pPr marL="0" indent="0">
              <a:buNone/>
            </a:pPr>
            <a:endParaRPr lang="en-US" dirty="0"/>
          </a:p>
        </p:txBody>
      </p:sp>
      <p:sp>
        <p:nvSpPr>
          <p:cNvPr id="4" name="Θέση υποσέλιδου 3"/>
          <p:cNvSpPr>
            <a:spLocks noGrp="1"/>
          </p:cNvSpPr>
          <p:nvPr>
            <p:ph type="ftr" sz="quarter" idx="11"/>
          </p:nvPr>
        </p:nvSpPr>
        <p:spPr/>
        <p:txBody>
          <a:bodyPr/>
          <a:lstStyle/>
          <a:p>
            <a:r>
              <a:rPr lang="el-GR" smtClean="0"/>
              <a:t>Η Βαρύτητα</a:t>
            </a:r>
            <a:endParaRPr lang="en-US" dirty="0"/>
          </a:p>
        </p:txBody>
      </p:sp>
      <p:sp>
        <p:nvSpPr>
          <p:cNvPr id="5" name="Θέση αριθμού διαφάνειας 4"/>
          <p:cNvSpPr>
            <a:spLocks noGrp="1"/>
          </p:cNvSpPr>
          <p:nvPr>
            <p:ph type="sldNum" sz="quarter" idx="12"/>
          </p:nvPr>
        </p:nvSpPr>
        <p:spPr/>
        <p:txBody>
          <a:bodyPr/>
          <a:lstStyle/>
          <a:p>
            <a:r>
              <a:rPr lang="en-US" dirty="0"/>
              <a:t>5</a:t>
            </a:r>
            <a:endParaRPr lang="en-US" dirty="0" smtClean="0"/>
          </a:p>
        </p:txBody>
      </p:sp>
    </p:spTree>
    <p:extLst>
      <p:ext uri="{BB962C8B-B14F-4D97-AF65-F5344CB8AC3E}">
        <p14:creationId xmlns:p14="http://schemas.microsoft.com/office/powerpoint/2010/main" val="1298239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Επίλογος</a:t>
            </a:r>
            <a:endParaRPr lang="en-US" dirty="0"/>
          </a:p>
        </p:txBody>
      </p:sp>
      <p:sp>
        <p:nvSpPr>
          <p:cNvPr id="3" name="Θέση περιεχομένου 2"/>
          <p:cNvSpPr>
            <a:spLocks noGrp="1"/>
          </p:cNvSpPr>
          <p:nvPr>
            <p:ph idx="1"/>
          </p:nvPr>
        </p:nvSpPr>
        <p:spPr>
          <a:xfrm>
            <a:off x="2819400" y="2590800"/>
            <a:ext cx="3512411" cy="838200"/>
          </a:xfrm>
        </p:spPr>
        <p:txBody>
          <a:bodyPr/>
          <a:lstStyle/>
          <a:p>
            <a:pPr marL="0" indent="0" algn="ctr">
              <a:buNone/>
            </a:pPr>
            <a:r>
              <a:rPr lang="el-GR" dirty="0" smtClean="0"/>
              <a:t>Σας ευχαριστώ!!!</a:t>
            </a:r>
            <a:endParaRPr lang="en-US"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157" y="2971800"/>
            <a:ext cx="2539683" cy="2539683"/>
          </a:xfrm>
          <a:prstGeom prst="rect">
            <a:avLst/>
          </a:prstGeom>
        </p:spPr>
      </p:pic>
      <p:sp>
        <p:nvSpPr>
          <p:cNvPr id="5" name="Θέση υποσέλιδου 4"/>
          <p:cNvSpPr>
            <a:spLocks noGrp="1"/>
          </p:cNvSpPr>
          <p:nvPr>
            <p:ph type="ftr" sz="quarter" idx="11"/>
          </p:nvPr>
        </p:nvSpPr>
        <p:spPr/>
        <p:txBody>
          <a:bodyPr/>
          <a:lstStyle/>
          <a:p>
            <a:r>
              <a:rPr lang="el-GR" smtClean="0"/>
              <a:t>Η Βαρύτητα</a:t>
            </a:r>
            <a:endParaRPr lang="en-US" dirty="0"/>
          </a:p>
        </p:txBody>
      </p:sp>
      <p:sp>
        <p:nvSpPr>
          <p:cNvPr id="6" name="Θέση αριθμού διαφάνειας 5"/>
          <p:cNvSpPr>
            <a:spLocks noGrp="1"/>
          </p:cNvSpPr>
          <p:nvPr>
            <p:ph type="sldNum" sz="quarter" idx="12"/>
          </p:nvPr>
        </p:nvSpPr>
        <p:spPr/>
        <p:txBody>
          <a:bodyPr/>
          <a:lstStyle/>
          <a:p>
            <a:r>
              <a:rPr lang="en-US" dirty="0"/>
              <a:t>6</a:t>
            </a:r>
            <a:endParaRPr lang="en-US" dirty="0" smtClean="0"/>
          </a:p>
        </p:txBody>
      </p:sp>
    </p:spTree>
    <p:extLst>
      <p:ext uri="{BB962C8B-B14F-4D97-AF65-F5344CB8AC3E}">
        <p14:creationId xmlns:p14="http://schemas.microsoft.com/office/powerpoint/2010/main" val="3785069889"/>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Κλασικό Office">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146</Words>
  <Application>Microsoft Office PowerPoint</Application>
  <PresentationFormat>Προβολή στην οθόνη (4:3)</PresentationFormat>
  <Paragraphs>32</Paragraphs>
  <Slides>6</Slides>
  <Notes>0</Notes>
  <HiddenSlides>0</HiddenSlides>
  <MMClips>0</MMClips>
  <ScaleCrop>false</ScaleCrop>
  <HeadingPairs>
    <vt:vector size="4" baseType="variant">
      <vt:variant>
        <vt:lpstr>Θέμα</vt:lpstr>
      </vt:variant>
      <vt:variant>
        <vt:i4>4</vt:i4>
      </vt:variant>
      <vt:variant>
        <vt:lpstr>Τίτλοι διαφανειών</vt:lpstr>
      </vt:variant>
      <vt:variant>
        <vt:i4>6</vt:i4>
      </vt:variant>
    </vt:vector>
  </HeadingPairs>
  <TitlesOfParts>
    <vt:vector size="10" baseType="lpstr">
      <vt:lpstr>Θέμα του Office</vt:lpstr>
      <vt:lpstr>Προσαρμοσμένη σχεδίαση</vt:lpstr>
      <vt:lpstr>1_Προσαρμοσμένη σχεδίαση</vt:lpstr>
      <vt:lpstr>2_Προσαρμοσμένη σχεδίαση</vt:lpstr>
      <vt:lpstr>Βαρύτητα</vt:lpstr>
      <vt:lpstr>Η βαρύτητα</vt:lpstr>
      <vt:lpstr>Ποιος ανακάλυψε την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dc:title>
  <dc:creator>Windows User</dc:creator>
  <cp:lastModifiedBy>Windows User</cp:lastModifiedBy>
  <cp:revision>9</cp:revision>
  <dcterms:created xsi:type="dcterms:W3CDTF">2018-04-23T15:42:45Z</dcterms:created>
  <dcterms:modified xsi:type="dcterms:W3CDTF">2018-04-23T16:54:56Z</dcterms:modified>
</cp:coreProperties>
</file>